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47"/>
  </p:notesMasterIdLst>
  <p:handoutMasterIdLst>
    <p:handoutMasterId r:id="rId48"/>
  </p:handoutMasterIdLst>
  <p:sldIdLst>
    <p:sldId id="257" r:id="rId5"/>
    <p:sldId id="258" r:id="rId6"/>
    <p:sldId id="259" r:id="rId7"/>
    <p:sldId id="260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262" r:id="rId43"/>
    <p:sldId id="263" r:id="rId44"/>
    <p:sldId id="264" r:id="rId45"/>
    <p:sldId id="265" r:id="rId46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ekly Intro - White BG" id="{B4587B1E-BB88-4173-8339-2929187587A5}">
          <p14:sldIdLst>
            <p14:sldId id="257"/>
            <p14:sldId id="258"/>
            <p14:sldId id="259"/>
            <p14:sldId id="260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9" autoAdjust="0"/>
    <p:restoredTop sz="94249" autoAdjust="0"/>
  </p:normalViewPr>
  <p:slideViewPr>
    <p:cSldViewPr snapToGrid="0">
      <p:cViewPr varScale="1">
        <p:scale>
          <a:sx n="81" d="100"/>
          <a:sy n="81" d="100"/>
        </p:scale>
        <p:origin x="739" y="53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8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477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42884E60-9935-4C94-C83F-8A17E29F92A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9864" y="50215"/>
            <a:ext cx="1472133" cy="136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3FC5C-89B3-91B4-DDDF-8061B1B397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655302-5D4A-37B8-AB30-349CD13927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08BD9-AC63-2D50-3B12-FBC0E86013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-4762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565178-4E2E-92E2-03AB-296C334921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1270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66537B-1220-BFD8-2AEA-74EE880403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4941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52FF7B-3D38-87EF-79B8-141215463E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4941" y="-2786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B28F42-C4BB-5CCC-D37C-2FD6EBCA05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72B7E-8446-C266-C188-6F26B42EE6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43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390AB1-350E-8302-6236-A816410235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D5A9F8-B4CB-884F-BB69-658179636F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047D7A-CB0C-0E87-02A2-46AE102DCCE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21437" y="75543"/>
            <a:ext cx="1470560" cy="136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FCAE6E-66E6-0CBA-0535-F1CCF409B9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69447-BE09-A312-A5E4-D814D1507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14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A88DC6-2D85-73C6-311B-D8A082496E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6C3883-F038-23D4-CBA3-04C862509E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D39C9D-F543-7E39-E1A1-67A1187E7C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-16058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7DB65F-FE40-D9F7-738B-AE427EA54D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1176" y="-24446"/>
            <a:ext cx="1140823" cy="119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D02F6-DCF7-DAE9-85B9-9944F944B1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A4D3AD-E4A5-21C8-8BDB-5FBA46C3F1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90366" y="1"/>
            <a:ext cx="1101634" cy="115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7678C3-56FB-0508-5AED-AC1CEF948D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AC1D59-3DB1-49A4-7834-D463A1612B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1FD8D-A7D1-E632-498D-A2DEBD80C6E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73967" y="-84512"/>
            <a:ext cx="1487553" cy="13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083A5E-8B19-310B-8AE5-29459F822C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0216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73B8D9-BACD-B1A6-EFCF-E4175989D3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968" y="1"/>
            <a:ext cx="1152941" cy="120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061A15-FF3E-D475-68D5-CEA211DFF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6172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E1E25A-8699-3AD3-4EBB-7E4469BBD5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15316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28B768-EAD6-3CC0-C557-D8E57DA6B6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FD0792-A42D-30B8-6682-4417A44B76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188720" cy="12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63A347-BE8E-B62F-9E30-DC6F03276F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2540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3CF1D4-4F14-1861-0384-12994591C3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F1CA2F-924E-AE11-12BB-ABBEC20B85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8200" y="44964"/>
            <a:ext cx="1193800" cy="11081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CA9AD8-8822-D85D-0707-FBEEC8E087A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04124" y="3960"/>
            <a:ext cx="1194765" cy="110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0F3F0-0B2A-30F2-5108-FBA2B74842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14514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384D95-A3AF-8F02-0DE3-9E8837F3AA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103632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4114800"/>
            <a:ext cx="103632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914400" y="6324600"/>
            <a:ext cx="9042400" cy="254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Database Systems: Design, Implementation, &amp; Management, 7</a:t>
            </a:r>
            <a:r>
              <a:rPr lang="en-US" baseline="30000"/>
              <a:t>th</a:t>
            </a:r>
            <a:r>
              <a:rPr lang="en-US"/>
              <a:t> Edition, Rob &amp; Coronel</a:t>
            </a: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840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4EE0CE-D09D-13D8-9868-3B5B197D0F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29183" y="62243"/>
            <a:ext cx="1262817" cy="116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C693C5-DD98-AC19-3152-F9560029DF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2264" y="28577"/>
            <a:ext cx="1194920" cy="11095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47948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FBDFD6-79DA-D6BE-0448-96C8DCC172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-47948"/>
            <a:ext cx="1194920" cy="110956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DF7E10-430C-4E25-987A-D9E8ADAA77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8370A5-1740-3ABE-F0A5-C7BCD001E4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microsoft.com/office/2007/relationships/hdphoto" Target="../media/hdphoto1.wdp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4">
            <a:extLst>
              <a:ext uri="{BEBA8EAE-BF5A-486C-A8C5-ECC9F3942E4B}">
                <a14:imgProps xmlns:a14="http://schemas.microsoft.com/office/drawing/2010/main">
                  <a14:imgLayer r:embed="rId4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  <p:sldLayoutId id="2147483759" r:id="rId4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98900" y="3562815"/>
            <a:ext cx="6769100" cy="1752600"/>
          </a:xfrm>
        </p:spPr>
        <p:txBody>
          <a:bodyPr/>
          <a:lstStyle/>
          <a:p>
            <a:r>
              <a:rPr lang="en-US">
                <a:latin typeface="Arial" charset="0"/>
              </a:rPr>
              <a:t>Week 10: </a:t>
            </a:r>
            <a:r>
              <a:rPr lang="en-US" dirty="0">
                <a:latin typeface="Arial" charset="0"/>
              </a:rPr>
              <a:t>SQL (Part 2)</a:t>
            </a:r>
            <a:endParaRPr lang="en-US" dirty="0"/>
          </a:p>
        </p:txBody>
      </p:sp>
      <p:sp>
        <p:nvSpPr>
          <p:cNvPr id="5" name="Text Box 6"/>
          <p:cNvSpPr txBox="1">
            <a:spLocks noGrp="1" noChangeArrowheads="1"/>
          </p:cNvSpPr>
          <p:nvPr>
            <p:ph type="ctrTitle"/>
          </p:nvPr>
        </p:nvSpPr>
        <p:spPr bwMode="auto">
          <a:xfrm>
            <a:off x="3913188" y="2241361"/>
            <a:ext cx="6754812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800" dirty="0"/>
              <a:t>Database Systems</a:t>
            </a:r>
          </a:p>
          <a:p>
            <a:r>
              <a:rPr lang="en-US" sz="1400"/>
              <a:t>AICT005-4-1-Database Systems (version1)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02729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Advanced Data Updates</a:t>
            </a:r>
          </a:p>
        </p:txBody>
      </p:sp>
      <p:pic>
        <p:nvPicPr>
          <p:cNvPr id="553989" name="Picture 5" descr="Fig07-15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895600" y="1981200"/>
            <a:ext cx="6629400" cy="3949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828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Copying Parts of Tables</a:t>
            </a:r>
          </a:p>
        </p:txBody>
      </p:sp>
      <p:sp>
        <p:nvSpPr>
          <p:cNvPr id="47104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SQL permits copying contents of selected table columns so that the data need not be reentered manually into newly created table(s)</a:t>
            </a:r>
          </a:p>
          <a:p>
            <a:r>
              <a:rPr lang="en-US"/>
              <a:t>First create the PART table structure</a:t>
            </a:r>
          </a:p>
          <a:p>
            <a:r>
              <a:rPr lang="en-US"/>
              <a:t>Next add rows to new PART table using PRODUCT table rows</a:t>
            </a:r>
          </a:p>
        </p:txBody>
      </p:sp>
    </p:spTree>
    <p:extLst>
      <p:ext uri="{BB962C8B-B14F-4D97-AF65-F5344CB8AC3E}">
        <p14:creationId xmlns:p14="http://schemas.microsoft.com/office/powerpoint/2010/main" val="3068809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Copying Parts of Tables (continued)</a:t>
            </a:r>
          </a:p>
        </p:txBody>
      </p:sp>
      <p:pic>
        <p:nvPicPr>
          <p:cNvPr id="472075" name="Picture 11" descr="Fig07-16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733800" y="2057401"/>
            <a:ext cx="4724400" cy="38401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390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Adding Primary and Foreign Key Designations</a:t>
            </a:r>
          </a:p>
        </p:txBody>
      </p:sp>
      <p:sp>
        <p:nvSpPr>
          <p:cNvPr id="5642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When table is copied, integrity rules do not copy, so primary and foreign keys need to be manually defined on new table</a:t>
            </a:r>
          </a:p>
          <a:p>
            <a:r>
              <a:rPr lang="en-US"/>
              <a:t>User ALTER TABLE command</a:t>
            </a:r>
          </a:p>
          <a:p>
            <a:pPr lvl="1"/>
            <a:r>
              <a:rPr lang="en-US"/>
              <a:t>Syntax:</a:t>
            </a:r>
          </a:p>
          <a:p>
            <a:pPr lvl="2"/>
            <a:r>
              <a:rPr lang="en-US"/>
              <a:t>ALTER TABLE </a:t>
            </a:r>
            <a:r>
              <a:rPr lang="en-US" i="1"/>
              <a:t>tablename </a:t>
            </a:r>
            <a:r>
              <a:rPr lang="en-US"/>
              <a:t>ADD </a:t>
            </a:r>
            <a:br>
              <a:rPr lang="en-US"/>
            </a:br>
            <a:r>
              <a:rPr lang="en-US"/>
              <a:t>PRIMARY KEY(</a:t>
            </a:r>
            <a:r>
              <a:rPr lang="en-US" i="1"/>
              <a:t>fieldname</a:t>
            </a:r>
            <a:r>
              <a:rPr lang="en-US"/>
              <a:t>);</a:t>
            </a:r>
          </a:p>
          <a:p>
            <a:pPr lvl="2"/>
            <a:r>
              <a:rPr lang="en-US"/>
              <a:t>For foreign key, use FOREIGN KEY in place of PRIMARY KEY</a:t>
            </a:r>
          </a:p>
        </p:txBody>
      </p:sp>
    </p:spTree>
    <p:extLst>
      <p:ext uri="{BB962C8B-B14F-4D97-AF65-F5344CB8AC3E}">
        <p14:creationId xmlns:p14="http://schemas.microsoft.com/office/powerpoint/2010/main" val="3729116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Deleting a Table from the Database</a:t>
            </a:r>
          </a:p>
        </p:txBody>
      </p:sp>
      <p:sp>
        <p:nvSpPr>
          <p:cNvPr id="565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DROP</a:t>
            </a:r>
          </a:p>
          <a:p>
            <a:pPr lvl="1"/>
            <a:r>
              <a:rPr lang="en-US"/>
              <a:t>Deletes table from database</a:t>
            </a:r>
          </a:p>
          <a:p>
            <a:pPr lvl="1"/>
            <a:r>
              <a:rPr lang="en-US"/>
              <a:t>Syntax:</a:t>
            </a:r>
          </a:p>
          <a:p>
            <a:pPr lvl="2"/>
            <a:r>
              <a:rPr lang="en-US"/>
              <a:t>DROP TABLE </a:t>
            </a:r>
            <a:r>
              <a:rPr lang="en-US" i="1"/>
              <a:t>tablename</a:t>
            </a:r>
            <a:r>
              <a:rPr lang="en-US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15475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Advanced Select Queries</a:t>
            </a:r>
          </a:p>
        </p:txBody>
      </p:sp>
      <p:sp>
        <p:nvSpPr>
          <p:cNvPr id="47616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SQL provides useful functions that can:</a:t>
            </a:r>
          </a:p>
          <a:p>
            <a:pPr lvl="1"/>
            <a:r>
              <a:rPr lang="en-US"/>
              <a:t>Count</a:t>
            </a:r>
          </a:p>
          <a:p>
            <a:pPr lvl="1"/>
            <a:r>
              <a:rPr lang="en-US"/>
              <a:t>Find minimum and maximum values</a:t>
            </a:r>
          </a:p>
          <a:p>
            <a:pPr lvl="1"/>
            <a:r>
              <a:rPr lang="en-US"/>
              <a:t>Calculate averages</a:t>
            </a:r>
          </a:p>
          <a:p>
            <a:r>
              <a:rPr lang="en-US"/>
              <a:t>SQL allows user to limit queries to only those entries having no duplicates or entries whose duplicates may be grouped</a:t>
            </a:r>
          </a:p>
        </p:txBody>
      </p:sp>
    </p:spTree>
    <p:extLst>
      <p:ext uri="{BB962C8B-B14F-4D97-AF65-F5344CB8AC3E}">
        <p14:creationId xmlns:p14="http://schemas.microsoft.com/office/powerpoint/2010/main" val="4223871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Ordering a Listing</a:t>
            </a:r>
          </a:p>
        </p:txBody>
      </p:sp>
      <p:pic>
        <p:nvPicPr>
          <p:cNvPr id="478219" name="Picture 11" descr="Fig07-17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57600" y="1905001"/>
            <a:ext cx="4724400" cy="43291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646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Ordering a Listing (continued)</a:t>
            </a:r>
          </a:p>
        </p:txBody>
      </p:sp>
      <p:pic>
        <p:nvPicPr>
          <p:cNvPr id="482315" name="Picture 11" descr="Fig07-18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09800" y="1752601"/>
            <a:ext cx="7772400" cy="39989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3889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Ordering a Listing (continued)</a:t>
            </a:r>
          </a:p>
        </p:txBody>
      </p:sp>
      <p:pic>
        <p:nvPicPr>
          <p:cNvPr id="484363" name="Picture 11" descr="Fig07-19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1400" y="1828801"/>
            <a:ext cx="5029200" cy="32099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227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Listing Unique Values</a:t>
            </a:r>
          </a:p>
        </p:txBody>
      </p:sp>
      <p:pic>
        <p:nvPicPr>
          <p:cNvPr id="487435" name="Picture 11" descr="Fig07-20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57601" y="2209800"/>
            <a:ext cx="4886325" cy="32766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329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3665" y="1697038"/>
            <a:ext cx="8229600" cy="4525962"/>
          </a:xfrm>
        </p:spPr>
        <p:txBody>
          <a:bodyPr/>
          <a:lstStyle/>
          <a:p>
            <a:r>
              <a:rPr lang="en-US" dirty="0"/>
              <a:t>Aggregate functions</a:t>
            </a:r>
          </a:p>
          <a:p>
            <a:r>
              <a:rPr lang="en-US" dirty="0"/>
              <a:t>Altering data type</a:t>
            </a:r>
          </a:p>
          <a:p>
            <a:r>
              <a:rPr lang="en-US" dirty="0"/>
              <a:t>Grouping data</a:t>
            </a:r>
          </a:p>
          <a:p>
            <a:r>
              <a:rPr lang="en-US" dirty="0"/>
              <a:t>Joining database</a:t>
            </a:r>
          </a:p>
        </p:txBody>
      </p:sp>
      <p:sp>
        <p:nvSpPr>
          <p:cNvPr id="6" name="Text Box 2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2111867" y="346114"/>
            <a:ext cx="584647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Topic &amp; Structure of The Lesson</a:t>
            </a:r>
            <a:endParaRPr lang="en-US" altLang="zh-TW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2706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Aggregate Functions</a:t>
            </a:r>
          </a:p>
        </p:txBody>
      </p:sp>
      <p:pic>
        <p:nvPicPr>
          <p:cNvPr id="490509" name="Picture 13" descr="Tbl07-08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733800" y="1752600"/>
            <a:ext cx="4648200" cy="38623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213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Aggregate Functions (continued)</a:t>
            </a:r>
          </a:p>
        </p:txBody>
      </p:sp>
      <p:pic>
        <p:nvPicPr>
          <p:cNvPr id="492555" name="Picture 11" descr="Fig07-21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67000" y="1600200"/>
            <a:ext cx="7162800" cy="427513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0408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Aggregate Functions (continued)</a:t>
            </a:r>
          </a:p>
        </p:txBody>
      </p:sp>
      <p:pic>
        <p:nvPicPr>
          <p:cNvPr id="494603" name="Picture 11" descr="Fig07-2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819400" y="1782764"/>
            <a:ext cx="6934200" cy="4313237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2108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Aggregate Functions (continued)</a:t>
            </a:r>
          </a:p>
        </p:txBody>
      </p:sp>
      <p:pic>
        <p:nvPicPr>
          <p:cNvPr id="496651" name="Picture 11" descr="Fig07-23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09800" y="2057400"/>
            <a:ext cx="8153400" cy="35194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380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Aggregate Functions (continued)</a:t>
            </a:r>
          </a:p>
        </p:txBody>
      </p:sp>
      <p:pic>
        <p:nvPicPr>
          <p:cNvPr id="499723" name="Picture 11" descr="Fig07-24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62200" y="1600201"/>
            <a:ext cx="7696200" cy="40751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7035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Grouping Data</a:t>
            </a:r>
          </a:p>
        </p:txBody>
      </p:sp>
      <p:pic>
        <p:nvPicPr>
          <p:cNvPr id="501771" name="Picture 11" descr="Fig07-25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62200" y="1676400"/>
            <a:ext cx="7772400" cy="435133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20837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Grouping Data (continued)</a:t>
            </a:r>
          </a:p>
        </p:txBody>
      </p:sp>
      <p:pic>
        <p:nvPicPr>
          <p:cNvPr id="502795" name="Picture 11" descr="Fig07-26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743200" y="1828800"/>
            <a:ext cx="6934200" cy="441483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3023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Grouping Data (continued)</a:t>
            </a:r>
          </a:p>
        </p:txBody>
      </p:sp>
      <p:pic>
        <p:nvPicPr>
          <p:cNvPr id="503821" name="Picture 13" descr="Fig07-27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743200" y="1600200"/>
            <a:ext cx="7010400" cy="464185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314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86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Virtual Tables: Creating a View</a:t>
            </a:r>
          </a:p>
        </p:txBody>
      </p:sp>
      <p:sp>
        <p:nvSpPr>
          <p:cNvPr id="50586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View is virtual table based on SELECT query</a:t>
            </a:r>
          </a:p>
          <a:p>
            <a:pPr lvl="1">
              <a:lnSpc>
                <a:spcPct val="90000"/>
              </a:lnSpc>
            </a:pPr>
            <a:r>
              <a:rPr lang="en-US"/>
              <a:t>Can contain columns, computed columns, aliases, and aggregate functions from one or more tables</a:t>
            </a:r>
          </a:p>
          <a:p>
            <a:pPr>
              <a:lnSpc>
                <a:spcPct val="90000"/>
              </a:lnSpc>
            </a:pPr>
            <a:r>
              <a:rPr lang="en-US"/>
              <a:t>Base tables are tables on which view is based </a:t>
            </a:r>
          </a:p>
          <a:p>
            <a:pPr>
              <a:lnSpc>
                <a:spcPct val="90000"/>
              </a:lnSpc>
            </a:pPr>
            <a:r>
              <a:rPr lang="en-US"/>
              <a:t>Create view by using CREATE VIEW command</a:t>
            </a:r>
          </a:p>
        </p:txBody>
      </p:sp>
    </p:spTree>
    <p:extLst>
      <p:ext uri="{BB962C8B-B14F-4D97-AF65-F5344CB8AC3E}">
        <p14:creationId xmlns:p14="http://schemas.microsoft.com/office/powerpoint/2010/main" val="9096647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Virtual Tables: Creating a View (continued)</a:t>
            </a:r>
          </a:p>
        </p:txBody>
      </p:sp>
      <p:pic>
        <p:nvPicPr>
          <p:cNvPr id="506891" name="Picture 11" descr="Fig07-28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81200" y="1905000"/>
            <a:ext cx="8229600" cy="41417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357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>
                <a:latin typeface="Century Gothic" panose="020B0502020202020204" pitchFamily="34" charset="0"/>
                <a:ea typeface="新細明體" pitchFamily="18" charset="-120"/>
              </a:rPr>
              <a:t>At the end of this topic, You should be able to</a:t>
            </a:r>
          </a:p>
          <a:p>
            <a:pPr lvl="1"/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Write SQL to manipulate database and joining database</a:t>
            </a:r>
            <a:endParaRPr lang="en-US" dirty="0"/>
          </a:p>
        </p:txBody>
      </p:sp>
      <p:sp>
        <p:nvSpPr>
          <p:cNvPr id="5" name="Text Box 2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211536" y="350198"/>
            <a:ext cx="38363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Learning Outcomes</a:t>
            </a:r>
          </a:p>
        </p:txBody>
      </p:sp>
    </p:spTree>
    <p:extLst>
      <p:ext uri="{BB962C8B-B14F-4D97-AF65-F5344CB8AC3E}">
        <p14:creationId xmlns:p14="http://schemas.microsoft.com/office/powerpoint/2010/main" val="2128123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93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Joining Database Tables</a:t>
            </a:r>
          </a:p>
        </p:txBody>
      </p:sp>
      <p:sp>
        <p:nvSpPr>
          <p:cNvPr id="508933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Ability to combine (join) tables on common attributes is most important distinction between relational database and other databases</a:t>
            </a:r>
          </a:p>
          <a:p>
            <a:pPr>
              <a:lnSpc>
                <a:spcPct val="90000"/>
              </a:lnSpc>
            </a:pPr>
            <a:r>
              <a:rPr lang="en-US"/>
              <a:t>Join is performed when data are retrieved from more than one table at a time</a:t>
            </a:r>
          </a:p>
          <a:p>
            <a:pPr>
              <a:lnSpc>
                <a:spcPct val="90000"/>
              </a:lnSpc>
            </a:pPr>
            <a:r>
              <a:rPr lang="en-US"/>
              <a:t>Join is generally composed of an equality comparison between foreign key and primary key of related tables</a:t>
            </a:r>
          </a:p>
        </p:txBody>
      </p:sp>
    </p:spTree>
    <p:extLst>
      <p:ext uri="{BB962C8B-B14F-4D97-AF65-F5344CB8AC3E}">
        <p14:creationId xmlns:p14="http://schemas.microsoft.com/office/powerpoint/2010/main" val="36774257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Joining Database Tables (continued)</a:t>
            </a:r>
          </a:p>
        </p:txBody>
      </p:sp>
      <p:pic>
        <p:nvPicPr>
          <p:cNvPr id="509963" name="Picture 11" descr="Tbl07-09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28800" y="2057400"/>
            <a:ext cx="8686800" cy="13081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76848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Joining Database Tables (continued)</a:t>
            </a:r>
          </a:p>
        </p:txBody>
      </p:sp>
      <p:pic>
        <p:nvPicPr>
          <p:cNvPr id="512011" name="Picture 11" descr="Fig07-29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5000" y="1676401"/>
            <a:ext cx="8458200" cy="380047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1680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Joining Database Tables (continued)</a:t>
            </a:r>
          </a:p>
        </p:txBody>
      </p:sp>
      <p:pic>
        <p:nvPicPr>
          <p:cNvPr id="514061" name="Picture 13" descr="Fig07-30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5000" y="2057400"/>
            <a:ext cx="8534400" cy="24003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11092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Joining Tables with an Alias</a:t>
            </a:r>
          </a:p>
        </p:txBody>
      </p:sp>
      <p:sp>
        <p:nvSpPr>
          <p:cNvPr id="5662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Alias can be used to identify source table</a:t>
            </a:r>
          </a:p>
          <a:p>
            <a:pPr>
              <a:lnSpc>
                <a:spcPct val="90000"/>
              </a:lnSpc>
            </a:pPr>
            <a:r>
              <a:rPr lang="en-US"/>
              <a:t>Any legal table name can be used as alias</a:t>
            </a:r>
          </a:p>
          <a:p>
            <a:pPr>
              <a:lnSpc>
                <a:spcPct val="90000"/>
              </a:lnSpc>
            </a:pPr>
            <a:r>
              <a:rPr lang="en-US"/>
              <a:t>Add alias after table name in FROM clause</a:t>
            </a:r>
          </a:p>
          <a:p>
            <a:pPr lvl="1">
              <a:lnSpc>
                <a:spcPct val="90000"/>
              </a:lnSpc>
            </a:pPr>
            <a:r>
              <a:rPr lang="en-US"/>
              <a:t>FROM </a:t>
            </a:r>
            <a:r>
              <a:rPr lang="en-US" i="1"/>
              <a:t>tablename alias</a:t>
            </a:r>
            <a:endParaRPr lang="en-US"/>
          </a:p>
          <a:p>
            <a:pPr>
              <a:lnSpc>
                <a:spcPct val="9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2910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Recursive Joins</a:t>
            </a:r>
          </a:p>
        </p:txBody>
      </p:sp>
      <p:pic>
        <p:nvPicPr>
          <p:cNvPr id="518155" name="Picture 11" descr="Fig07-31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81200" y="1676400"/>
            <a:ext cx="8305800" cy="409733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8719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Recursive Joins (continued)</a:t>
            </a:r>
          </a:p>
        </p:txBody>
      </p:sp>
      <p:pic>
        <p:nvPicPr>
          <p:cNvPr id="520203" name="Picture 11" descr="Fig07-3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1400" y="1676400"/>
            <a:ext cx="4724400" cy="43703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1956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Outer Joins</a:t>
            </a:r>
          </a:p>
        </p:txBody>
      </p:sp>
      <p:pic>
        <p:nvPicPr>
          <p:cNvPr id="523275" name="Picture 11" descr="Fig07-33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48200" y="1524000"/>
            <a:ext cx="2971800" cy="46482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4861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Outer Joins (continued)</a:t>
            </a:r>
          </a:p>
        </p:txBody>
      </p:sp>
      <p:pic>
        <p:nvPicPr>
          <p:cNvPr id="525323" name="Picture 11" descr="Fig07-34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95800" y="1600200"/>
            <a:ext cx="2971800" cy="46482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5739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the difference between types of JOIN below</a:t>
            </a:r>
          </a:p>
          <a:p>
            <a:pPr lvl="1"/>
            <a:r>
              <a:rPr lang="en-US" dirty="0"/>
              <a:t>Inner join</a:t>
            </a:r>
          </a:p>
          <a:p>
            <a:pPr lvl="1"/>
            <a:r>
              <a:rPr lang="en-US" dirty="0"/>
              <a:t>Left join</a:t>
            </a:r>
          </a:p>
          <a:p>
            <a:pPr lvl="1"/>
            <a:r>
              <a:rPr lang="en-US" dirty="0"/>
              <a:t>Right join</a:t>
            </a:r>
          </a:p>
          <a:p>
            <a:pPr lvl="1"/>
            <a:r>
              <a:rPr lang="en-US" dirty="0"/>
              <a:t>Full join</a:t>
            </a:r>
          </a:p>
          <a:p>
            <a:pPr lvl="1"/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u="sng" dirty="0"/>
              <a:t>Quick Review Question</a:t>
            </a:r>
          </a:p>
        </p:txBody>
      </p:sp>
    </p:spTree>
    <p:extLst>
      <p:ext uri="{BB962C8B-B14F-4D97-AF65-F5344CB8AC3E}">
        <p14:creationId xmlns:p14="http://schemas.microsoft.com/office/powerpoint/2010/main" val="1110200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u="sng" dirty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Key Terms You Must Be Able To Use</a:t>
            </a:r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 b="1" dirty="0">
                <a:latin typeface="Century Gothic" panose="020B0502020202020204" pitchFamily="34" charset="0"/>
              </a:rPr>
              <a:t>If you have mastered this topic, </a:t>
            </a:r>
            <a:r>
              <a:rPr lang="en-US" altLang="en-US" sz="2000" b="1" dirty="0">
                <a:solidFill>
                  <a:srgbClr val="990000"/>
                </a:solidFill>
                <a:latin typeface="Century Gothic" panose="020B0502020202020204" pitchFamily="34" charset="0"/>
              </a:rPr>
              <a:t>you should be able to use the following terms correctly in your assignments and exams</a:t>
            </a:r>
            <a:r>
              <a:rPr lang="en-US" altLang="en-US" sz="2000" b="1" dirty="0">
                <a:latin typeface="Century Gothic" panose="020B0502020202020204" pitchFamily="34" charset="0"/>
              </a:rPr>
              <a:t>: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Alter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Modify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Drop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Group by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 order by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JOIN</a:t>
            </a:r>
          </a:p>
          <a:p>
            <a:pPr lvl="1"/>
            <a:endParaRPr lang="en-US" altLang="en-US" sz="1600" b="1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5168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Aggregate functions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Special functions that perform arithmetic computations over a set of rows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ORDER BY clause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Used to sort output of SELECT statement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Can sort by one or more columns and use either an ascending or descending order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Join output of multiple tables with SELECT statement</a:t>
            </a:r>
          </a:p>
          <a:p>
            <a:r>
              <a:rPr lang="en-US" sz="2400" dirty="0"/>
              <a:t>Natural join uses join condition to match only rows with equal values in specified columns</a:t>
            </a:r>
          </a:p>
          <a:p>
            <a:r>
              <a:rPr lang="en-US" sz="2400" dirty="0"/>
              <a:t>Right outer join and left outer join used to select rows that have no matching values in other related table</a:t>
            </a:r>
          </a:p>
          <a:p>
            <a:endParaRPr lang="en-US" sz="2400" dirty="0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1788465" y="411164"/>
            <a:ext cx="769095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sz="3600" b="1" u="sng" dirty="0">
                <a:latin typeface="Century Gothic" panose="020B0502020202020204" pitchFamily="34" charset="0"/>
                <a:ea typeface="新細明體" pitchFamily="18" charset="-120"/>
              </a:rPr>
              <a:t>Summary of Main Teaching Points</a:t>
            </a:r>
            <a:endParaRPr lang="en-US" altLang="zh-TW" sz="3600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23669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2117095" y="569139"/>
            <a:ext cx="562365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Question and Answer Session</a:t>
            </a:r>
            <a:endParaRPr lang="en-US" altLang="zh-TW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4114801" y="2286000"/>
            <a:ext cx="4968875" cy="155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sz="9600" dirty="0">
                <a:ea typeface="新細明體" pitchFamily="18" charset="-12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7045015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Degrees </a:t>
            </a:r>
            <a:r>
              <a:rPr lang="en-US" dirty="0"/>
              <a:t>of data abstraction</a:t>
            </a:r>
            <a:endParaRPr lang="en-US" dirty="0">
              <a:latin typeface="Arial" charset="0"/>
            </a:endParaRPr>
          </a:p>
          <a:p>
            <a:r>
              <a:rPr lang="en-US" dirty="0">
                <a:latin typeface="Arial" charset="0"/>
              </a:rPr>
              <a:t>Extended Entity Relationship Model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2848067" y="569139"/>
            <a:ext cx="45047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b="1" u="sng" dirty="0">
                <a:solidFill>
                  <a:srgbClr val="003366"/>
                </a:solidFill>
              </a:rPr>
              <a:t>What we will cover next</a:t>
            </a:r>
            <a:endParaRPr lang="en-US" altLang="en-US" u="sng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136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708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Advanced Data Definition Commands</a:t>
            </a:r>
          </a:p>
        </p:txBody>
      </p:sp>
      <p:sp>
        <p:nvSpPr>
          <p:cNvPr id="456709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changes in table structure are made by using ALTER command</a:t>
            </a:r>
          </a:p>
          <a:p>
            <a:pPr lvl="1"/>
            <a:r>
              <a:rPr lang="en-US" dirty="0"/>
              <a:t>Followed by keyword that produces specific change </a:t>
            </a:r>
          </a:p>
          <a:p>
            <a:pPr lvl="1"/>
            <a:r>
              <a:rPr lang="en-US" dirty="0"/>
              <a:t>Following three options are available:</a:t>
            </a:r>
          </a:p>
          <a:p>
            <a:pPr lvl="2"/>
            <a:r>
              <a:rPr lang="en-US" dirty="0"/>
              <a:t>ADD</a:t>
            </a:r>
          </a:p>
          <a:p>
            <a:pPr lvl="2"/>
            <a:r>
              <a:rPr lang="en-US" dirty="0"/>
              <a:t>MODIFY</a:t>
            </a:r>
          </a:p>
          <a:p>
            <a:pPr lvl="2"/>
            <a:r>
              <a:rPr lang="en-US" dirty="0"/>
              <a:t>DROP</a:t>
            </a:r>
          </a:p>
        </p:txBody>
      </p:sp>
    </p:spTree>
    <p:extLst>
      <p:ext uri="{BB962C8B-B14F-4D97-AF65-F5344CB8AC3E}">
        <p14:creationId xmlns:p14="http://schemas.microsoft.com/office/powerpoint/2010/main" val="3323026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Changing a Column’s Data Type</a:t>
            </a:r>
          </a:p>
        </p:txBody>
      </p:sp>
      <p:sp>
        <p:nvSpPr>
          <p:cNvPr id="457733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ALTER can be used to change data type</a:t>
            </a:r>
          </a:p>
          <a:p>
            <a:r>
              <a:rPr lang="en-US"/>
              <a:t>Some RDBMSs (such as Oracle) do not permit changes to data types unless column to be changed is empty</a:t>
            </a:r>
          </a:p>
        </p:txBody>
      </p:sp>
    </p:spTree>
    <p:extLst>
      <p:ext uri="{BB962C8B-B14F-4D97-AF65-F5344CB8AC3E}">
        <p14:creationId xmlns:p14="http://schemas.microsoft.com/office/powerpoint/2010/main" val="2072443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6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Changing a Column’s Data Characteristics</a:t>
            </a:r>
          </a:p>
        </p:txBody>
      </p:sp>
      <p:sp>
        <p:nvSpPr>
          <p:cNvPr id="45875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Use ALTER to change data characteristics</a:t>
            </a:r>
          </a:p>
          <a:p>
            <a:r>
              <a:rPr lang="en-US"/>
              <a:t>If column to be changed already contains data, changes in column’s characteristics are permitted if those changes do not alter the data type</a:t>
            </a:r>
          </a:p>
        </p:txBody>
      </p:sp>
    </p:spTree>
    <p:extLst>
      <p:ext uri="{BB962C8B-B14F-4D97-AF65-F5344CB8AC3E}">
        <p14:creationId xmlns:p14="http://schemas.microsoft.com/office/powerpoint/2010/main" val="2916558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8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Adding a Column</a:t>
            </a:r>
          </a:p>
        </p:txBody>
      </p:sp>
      <p:sp>
        <p:nvSpPr>
          <p:cNvPr id="45978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Use ALTER to add column</a:t>
            </a:r>
          </a:p>
          <a:p>
            <a:pPr lvl="1"/>
            <a:r>
              <a:rPr lang="en-US"/>
              <a:t>Do not include the NOT NULL clause for new column</a:t>
            </a:r>
          </a:p>
        </p:txBody>
      </p:sp>
    </p:spTree>
    <p:extLst>
      <p:ext uri="{BB962C8B-B14F-4D97-AF65-F5344CB8AC3E}">
        <p14:creationId xmlns:p14="http://schemas.microsoft.com/office/powerpoint/2010/main" val="2990198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Dropping a Column</a:t>
            </a:r>
          </a:p>
        </p:txBody>
      </p:sp>
      <p:sp>
        <p:nvSpPr>
          <p:cNvPr id="5632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Use ALTER to drop column</a:t>
            </a:r>
          </a:p>
          <a:p>
            <a:pPr lvl="1"/>
            <a:r>
              <a:rPr lang="en-US"/>
              <a:t>Some RDBMSs impose restrictions on the deletion of an attribute</a:t>
            </a:r>
          </a:p>
        </p:txBody>
      </p:sp>
    </p:spTree>
    <p:extLst>
      <p:ext uri="{BB962C8B-B14F-4D97-AF65-F5344CB8AC3E}">
        <p14:creationId xmlns:p14="http://schemas.microsoft.com/office/powerpoint/2010/main" val="2676275064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6039F5-814C-4C5B-A6B0-438D9C48F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f90a4e-2534-4174-991f-0eb794d5b859"/>
    <ds:schemaRef ds:uri="d2981e9c-0c44-4237-a41f-50944ddb2e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ED3909F-E191-4C23-B23C-BA46B5ADDDA2}">
  <ds:schemaRefs>
    <ds:schemaRef ds:uri="http://purl.org/dc/terms/"/>
    <ds:schemaRef ds:uri="http://schemas.microsoft.com/office/2006/documentManagement/types"/>
    <ds:schemaRef ds:uri="d2981e9c-0c44-4237-a41f-50944ddb2e5d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90a4e-2534-4174-991f-0eb794d5b859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1614</TotalTime>
  <Pages>11</Pages>
  <Words>749</Words>
  <Application>Microsoft Office PowerPoint</Application>
  <PresentationFormat>Widescreen</PresentationFormat>
  <Paragraphs>115</Paragraphs>
  <Slides>42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Century Gothic</vt:lpstr>
      <vt:lpstr>Montserrat</vt:lpstr>
      <vt:lpstr>PT Sans</vt:lpstr>
      <vt:lpstr>UCTI-Template-foundation-level</vt:lpstr>
      <vt:lpstr>Database Systems AICT005-4-1-Database Systems (version1)</vt:lpstr>
      <vt:lpstr>Topic &amp; Structure of The Lesson</vt:lpstr>
      <vt:lpstr>Learning Outcomes</vt:lpstr>
      <vt:lpstr>Key Terms You Must Be Able To Use</vt:lpstr>
      <vt:lpstr>Advanced Data Definition Commands</vt:lpstr>
      <vt:lpstr>Changing a Column’s Data Type</vt:lpstr>
      <vt:lpstr>Changing a Column’s Data Characteristics</vt:lpstr>
      <vt:lpstr>Adding a Column</vt:lpstr>
      <vt:lpstr>Dropping a Column</vt:lpstr>
      <vt:lpstr>Advanced Data Updates</vt:lpstr>
      <vt:lpstr>Copying Parts of Tables</vt:lpstr>
      <vt:lpstr>Copying Parts of Tables (continued)</vt:lpstr>
      <vt:lpstr>Adding Primary and Foreign Key Designations</vt:lpstr>
      <vt:lpstr>Deleting a Table from the Database</vt:lpstr>
      <vt:lpstr>Advanced Select Queries</vt:lpstr>
      <vt:lpstr>Ordering a Listing</vt:lpstr>
      <vt:lpstr>Ordering a Listing (continued)</vt:lpstr>
      <vt:lpstr>Ordering a Listing (continued)</vt:lpstr>
      <vt:lpstr>Listing Unique Values</vt:lpstr>
      <vt:lpstr>Aggregate Functions</vt:lpstr>
      <vt:lpstr>Aggregate Functions (continued)</vt:lpstr>
      <vt:lpstr>Aggregate Functions (continued)</vt:lpstr>
      <vt:lpstr>Aggregate Functions (continued)</vt:lpstr>
      <vt:lpstr>Aggregate Functions (continued)</vt:lpstr>
      <vt:lpstr>Grouping Data</vt:lpstr>
      <vt:lpstr>Grouping Data (continued)</vt:lpstr>
      <vt:lpstr>Grouping Data (continued)</vt:lpstr>
      <vt:lpstr>Virtual Tables: Creating a View</vt:lpstr>
      <vt:lpstr>Virtual Tables: Creating a View (continued)</vt:lpstr>
      <vt:lpstr>Joining Database Tables</vt:lpstr>
      <vt:lpstr>Joining Database Tables (continued)</vt:lpstr>
      <vt:lpstr>Joining Database Tables (continued)</vt:lpstr>
      <vt:lpstr>Joining Database Tables (continued)</vt:lpstr>
      <vt:lpstr>Joining Tables with an Alias</vt:lpstr>
      <vt:lpstr>Recursive Joins</vt:lpstr>
      <vt:lpstr>Recursive Joins (continued)</vt:lpstr>
      <vt:lpstr>Outer Joins</vt:lpstr>
      <vt:lpstr>Outer Joins (continued)</vt:lpstr>
      <vt:lpstr>Quick Review Question</vt:lpstr>
      <vt:lpstr>PowerPoint Presentation</vt:lpstr>
      <vt:lpstr>Question and Answer Session</vt:lpstr>
      <vt:lpstr>What we will cover next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Lai Chew Ping</cp:lastModifiedBy>
  <cp:revision>337</cp:revision>
  <cp:lastPrinted>2023-02-03T03:07:34Z</cp:lastPrinted>
  <dcterms:created xsi:type="dcterms:W3CDTF">2005-08-02T10:18:20Z</dcterms:created>
  <dcterms:modified xsi:type="dcterms:W3CDTF">2023-12-06T06:53:51Z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